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73" r:id="rId5"/>
    <p:sldId id="272" r:id="rId6"/>
    <p:sldId id="264" r:id="rId7"/>
    <p:sldId id="271" r:id="rId8"/>
    <p:sldId id="258" r:id="rId9"/>
    <p:sldId id="267" r:id="rId10"/>
    <p:sldId id="266" r:id="rId11"/>
    <p:sldId id="262" r:id="rId12"/>
    <p:sldId id="265" r:id="rId13"/>
    <p:sldId id="269" r:id="rId14"/>
    <p:sldId id="268" r:id="rId15"/>
    <p:sldId id="259" r:id="rId16"/>
    <p:sldId id="270" r:id="rId17"/>
    <p:sldId id="261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2"/>
    <p:restoredTop sz="78683"/>
  </p:normalViewPr>
  <p:slideViewPr>
    <p:cSldViewPr snapToGrid="0" snapToObjects="1">
      <p:cViewPr varScale="1">
        <p:scale>
          <a:sx n="76" d="100"/>
          <a:sy n="76" d="100"/>
        </p:scale>
        <p:origin x="24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11A7C-639E-8149-8AEB-C41AD01FBCE5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908A-324B-134B-8AD3-2F72B84A1B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This analysis studies </a:t>
            </a:r>
            <a:r>
              <a:rPr lang="en-US" baseline="0" dirty="0" smtClean="0"/>
              <a:t>stock market returns from 2001 to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1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-This plot demonstrates</a:t>
            </a:r>
            <a:r>
              <a:rPr lang="en-US" baseline="0" dirty="0" smtClean="0"/>
              <a:t> that the model generally is a good predictor of median house prices</a:t>
            </a:r>
          </a:p>
          <a:p>
            <a:r>
              <a:rPr lang="en-US" baseline="0" dirty="0" smtClean="0"/>
              <a:t>- This plot also demonstrates that median house value is capped at around $50,000 and as such it is difficult to model median house value in a linear fashion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9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plot indicates that amongst</a:t>
            </a:r>
            <a:r>
              <a:rPr lang="en-US" baseline="0" dirty="0" smtClean="0"/>
              <a:t> all variables significant there are some possibilities for multicollinearity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evidenced by the legend on the bottom, colors close to red indicate stronger negative correlations and colors close to dark blue indicate stronger positive correlations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Lack of color indicates no correlation </a:t>
            </a:r>
          </a:p>
          <a:p>
            <a:r>
              <a:rPr lang="en-US" baseline="0" dirty="0" smtClean="0"/>
              <a:t>- Models with interactions between dis and nox as well as rm and lstat were fit to investigate potential gains in model performance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model with an interaction between rm and lstat had significant interaction terms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Due to the polynomial nature of the lstat variable, as it relates to medv, the interactions were difficult to interpret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performance gain in including the interactions was not high enough to sacrifice the interpretability of the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18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</a:t>
            </a:r>
            <a:r>
              <a:rPr lang="en-US" baseline="0" dirty="0" smtClean="0"/>
              <a:t> potential polynomial relationships between significant predictor and medv were considered</a:t>
            </a:r>
          </a:p>
          <a:p>
            <a:r>
              <a:rPr lang="en-US" baseline="0" dirty="0" smtClean="0"/>
              <a:t>- Dis and Nox did not have significant polynomial relationships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Lstat had a significant quadratic polynomial, but not a significant cubic polynomial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Polynomials were only fit up to an order of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90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top left plot shows the non-transformed version of</a:t>
            </a:r>
            <a:r>
              <a:rPr lang="en-US" baseline="0" dirty="0" smtClean="0"/>
              <a:t> the variable ”medv”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top right shows that transforming medv with the square root creates a Distribution that resembles a Gaussian distribution slightly more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bottom left shows the non transformed version of the variable “dis”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bottom right shows that taking the log of dis makes the distribution appear more Gaussian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23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</a:t>
            </a:r>
            <a:r>
              <a:rPr lang="en-US" baseline="0" dirty="0" smtClean="0"/>
              <a:t> residuals vs fitted value plot indicates no serious deviations from the assumption of constant variance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qq-plot indicates some lack of normality at the tails of the distribution. This is likely due to median house value being capped at $50,000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there is evidence of some outlier data points, none of them appear to have a large amount of leverage in the model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78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Generally, towns that border the river with houses with a large average number of rooms tend to have higher house values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plot indicates that the towns with highest median house values are overwhelmingly along the river (blue dots)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32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Towns with lower nitric oxide concentrations tend to have better house values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Towns</a:t>
            </a:r>
            <a:r>
              <a:rPr lang="en-US" baseline="0" dirty="0" smtClean="0"/>
              <a:t> that are near employment centers will have more valuable homes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Generally,</a:t>
            </a:r>
            <a:r>
              <a:rPr lang="en-US" baseline="0" dirty="0" smtClean="0"/>
              <a:t> towns with more teachers per student will have higher median home values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Towns with a small amount of lower status will tend to have higher value homes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7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Variables</a:t>
            </a:r>
            <a:r>
              <a:rPr lang="en-US" baseline="0" dirty="0" smtClean="0"/>
              <a:t> such as zn are on a scale from 0 to 100 while variables such as nox range from 0.38 to 0.87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Centering and scaling variables could change the interpretation of the coefficients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Additional transformations include higher order polynomials and</a:t>
            </a:r>
            <a:r>
              <a:rPr lang="en-US" baseline="0" dirty="0" smtClean="0"/>
              <a:t> various Box-Cox transformations could be considered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Methods such as k-fold cross validation and repeated k-fold cross validation could be utilized for model selection and assessment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Neural networks and regression trees could improve predictive accuracy but could suffer from lack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interpretability</a:t>
            </a:r>
          </a:p>
          <a:p>
            <a:pPr marL="171450" indent="-171450">
              <a:buFontTx/>
              <a:buChar char="-"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6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response</a:t>
            </a:r>
            <a:r>
              <a:rPr lang="en-US" baseline="0" dirty="0" smtClean="0"/>
              <a:t> variable is the direction of the stock market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predictor variables include the returns from the previous 5 days</a:t>
            </a:r>
            <a:r>
              <a:rPr lang="en-US" baseline="0" dirty="0" smtClean="0"/>
              <a:t> and the volume of the trades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By identifying the variables most associated with the stock market’s direction, investors can make accurate and informed investing decisions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3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Logistic regression was used to identify significant variables to</a:t>
            </a:r>
            <a:r>
              <a:rPr lang="en-US" baseline="0" dirty="0" smtClean="0"/>
              <a:t> be used for model selection and validation because each estimated parameter is associated with a p-value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P-values less than a certain threshold, such as 0.05 or 0.10, can be used to identify significant predictor variables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As</a:t>
            </a:r>
            <a:r>
              <a:rPr lang="en-US" baseline="0" dirty="0" smtClean="0"/>
              <a:t> can be seen from the plot, only Lag1:Lag5 had a small p-value, and its p-value is around 0.10 at best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other variables are clearly insignificant (p-value &gt;= 0.20)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possible that these variables still have predictive power, however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Despite</a:t>
            </a:r>
            <a:r>
              <a:rPr lang="en-US" baseline="0" dirty="0" smtClean="0"/>
              <a:t> the fact that the only significant predictor was the interaction between Lag1 and Lag5, the other predictors were still considered when searching for the optimal model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classification cut-offs ranged from 0.45 to 0.55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KNN did not incorporate interactions, nor did it consider the the model containing no predictors. A total of 2^6 – 1 = 63 models were fit for each value of K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K values used were 1, 4, 7, 10, </a:t>
            </a:r>
            <a:r>
              <a:rPr lang="is-IS" baseline="0" dirty="0" smtClean="0"/>
              <a:t>... , 97, 100, 103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2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training data set included</a:t>
            </a:r>
            <a:r>
              <a:rPr lang="en-US" baseline="0" dirty="0" smtClean="0"/>
              <a:t> the data from 2001 to 2004 and the testing data set included data from 2005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Both the training and test data sets were centered and scaled for improved accuracy 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2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These models reflect the best performing models of each of LR, LDA, QDA, and KNN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All models offered similar predictive accuracy, with KNN with K = 82 being the most accurate at around 61%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KNN also offered the best “Up” accuracy at around 66%. This means that when the model predicted that the market would go up, it was correct 66% of the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08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KNN had the highest accuracy amongst all classification techniques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KN</a:t>
            </a:r>
            <a:r>
              <a:rPr lang="en-US" baseline="0" dirty="0" smtClean="0"/>
              <a:t>N also offers a simple model as it only includes two predictors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5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3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2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1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2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8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3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78D0-928A-634F-ABF2-D3FC94F87C6B}" type="datetimeFigureOut">
              <a:rPr lang="en-US" smtClean="0"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Stock Market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872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Predicting </a:t>
            </a:r>
            <a:r>
              <a:rPr lang="en-US" dirty="0" smtClean="0"/>
              <a:t>Stock Market Behavior with Classification Models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2772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David Russo</a:t>
            </a:r>
          </a:p>
        </p:txBody>
      </p:sp>
    </p:spTree>
    <p:extLst>
      <p:ext uri="{BB962C8B-B14F-4D97-AF65-F5344CB8AC3E}">
        <p14:creationId xmlns:p14="http://schemas.microsoft.com/office/powerpoint/2010/main" val="9422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184145"/>
            <a:ext cx="7734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Error Analysis: Multicollinearity </a:t>
            </a:r>
            <a:br>
              <a:rPr lang="en-US" dirty="0" smtClean="0"/>
            </a:br>
            <a:r>
              <a:rPr lang="en-US" dirty="0" smtClean="0"/>
              <a:t>Multicollinearity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946150"/>
            <a:ext cx="7734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Error Analysis: </a:t>
            </a:r>
            <a:br>
              <a:rPr lang="en-US" dirty="0" smtClean="0"/>
            </a:br>
            <a:r>
              <a:rPr lang="en-US" dirty="0" smtClean="0"/>
              <a:t>Polynomial Terms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417638"/>
            <a:ext cx="7734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Analysis: Transformations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2" y="1380331"/>
            <a:ext cx="7734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2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Analysis: Diagnostic Plots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196670"/>
            <a:ext cx="77343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Actionable Information or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0581"/>
          </a:xfrm>
        </p:spPr>
        <p:txBody>
          <a:bodyPr>
            <a:normAutofit/>
          </a:bodyPr>
          <a:lstStyle/>
          <a:p>
            <a:r>
              <a:rPr lang="en-US" dirty="0" smtClean="0"/>
              <a:t>To identify better investment opportunities</a:t>
            </a:r>
          </a:p>
          <a:p>
            <a:pPr lvl="1"/>
            <a:r>
              <a:rPr lang="en-US" dirty="0" smtClean="0"/>
              <a:t>Look for towns along the river (see figure below) that have a large average number of rooms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3297630"/>
            <a:ext cx="5144805" cy="33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Actionable Information or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find better potential housing investments: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ook for towns with lower nitric oxide concentrations that are not distant from Boston employment centers with lower pupil-teacher ratios in schools</a:t>
            </a:r>
          </a:p>
          <a:p>
            <a:pPr lvl="1"/>
            <a:r>
              <a:rPr lang="en-US" dirty="0" smtClean="0"/>
              <a:t>Look for towns where the percentage of lower status of the population is 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Centering and scaling predictors to reduce the impact of different scales on coefficient estimation</a:t>
            </a:r>
          </a:p>
          <a:p>
            <a:r>
              <a:rPr lang="en-US" dirty="0" smtClean="0"/>
              <a:t>A more exhaustive list of potential interactions and transformations could be considered</a:t>
            </a:r>
          </a:p>
          <a:p>
            <a:r>
              <a:rPr lang="en-US" dirty="0" smtClean="0"/>
              <a:t>A more robust validation scheme could be used</a:t>
            </a:r>
          </a:p>
          <a:p>
            <a:r>
              <a:rPr lang="en-US" dirty="0" smtClean="0"/>
              <a:t>Non-linear models such as regression trees and neural networks could be implemented to improve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final linear model summary is as follows: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701131"/>
            <a:ext cx="6985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the stock market’s direction based on the volume of trading and the previous 5 days’ stock market results</a:t>
            </a:r>
            <a:endParaRPr lang="en-US" dirty="0" smtClean="0"/>
          </a:p>
          <a:p>
            <a:r>
              <a:rPr lang="en-US" dirty="0" smtClean="0"/>
              <a:t>Results </a:t>
            </a:r>
            <a:r>
              <a:rPr lang="en-US" dirty="0" smtClean="0"/>
              <a:t>can help </a:t>
            </a:r>
            <a:r>
              <a:rPr lang="en-US" dirty="0" smtClean="0"/>
              <a:t>identify the best days to make money in the stock market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102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data was centered and scaled to improve predictive ability for every model considered in this project</a:t>
            </a:r>
          </a:p>
          <a:p>
            <a:r>
              <a:rPr lang="en-US" dirty="0" smtClean="0"/>
              <a:t>A logistic regression model was fit using all variables and all possible two-way interactions to identify which variables were significant predictors of stock market direction</a:t>
            </a:r>
          </a:p>
          <a:p>
            <a:pPr lvl="1"/>
            <a:r>
              <a:rPr lang="en-US" dirty="0" smtClean="0"/>
              <a:t>This model had one parameter for each main effect, and 15 parameters for each of the two-way interactions (6 choose 2  = 15) for a total of 21 parameters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318"/>
            <a:ext cx="8229600" cy="4525963"/>
          </a:xfrm>
        </p:spPr>
        <p:txBody>
          <a:bodyPr/>
          <a:lstStyle/>
          <a:p>
            <a:r>
              <a:rPr lang="en-US" dirty="0" smtClean="0"/>
              <a:t>Results of model using all variables and two-way interactions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23" y="2354318"/>
            <a:ext cx="6397953" cy="44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9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</a:t>
            </a:r>
            <a:r>
              <a:rPr lang="en-US" dirty="0"/>
              <a:t>f the 21 predictors, only one variable was significant</a:t>
            </a:r>
          </a:p>
          <a:p>
            <a:pPr lvl="1"/>
            <a:r>
              <a:rPr lang="en-US" dirty="0"/>
              <a:t>The interaction between Lag1 and Lag5 was </a:t>
            </a:r>
            <a:r>
              <a:rPr lang="en-US" dirty="0" smtClean="0"/>
              <a:t>significant</a:t>
            </a:r>
            <a:endParaRPr lang="en-US" dirty="0" smtClean="0"/>
          </a:p>
          <a:p>
            <a:r>
              <a:rPr lang="en-US" dirty="0" smtClean="0"/>
              <a:t>All possible models including all combinations of all predictors and Lag1*Lag5 were fit to LR, LDA, QDA, and KNN models </a:t>
            </a:r>
          </a:p>
          <a:p>
            <a:pPr lvl="1"/>
            <a:r>
              <a:rPr lang="en-US" dirty="0" smtClean="0"/>
              <a:t>LR, LDA, and QDA each used 10 prediction classification cut-offs totaling in 790 models each</a:t>
            </a:r>
          </a:p>
          <a:p>
            <a:pPr lvl="1"/>
            <a:r>
              <a:rPr lang="en-US" dirty="0" smtClean="0"/>
              <a:t>KNN was performed on all possible combinations of the predictors for 35 different values of K for a total of 2,205 models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final model was selected on the basis of its </a:t>
            </a:r>
            <a:r>
              <a:rPr lang="en-US" dirty="0" smtClean="0"/>
              <a:t>predictive </a:t>
            </a:r>
            <a:r>
              <a:rPr lang="en-US" dirty="0" smtClean="0"/>
              <a:t>ability</a:t>
            </a:r>
          </a:p>
          <a:p>
            <a:pPr lvl="1"/>
            <a:r>
              <a:rPr lang="en-US" dirty="0" smtClean="0"/>
              <a:t>A validation set of data was left out to assess candidate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To </a:t>
            </a:r>
            <a:r>
              <a:rPr lang="en-US" dirty="0" smtClean="0"/>
              <a:t>assess predictive </a:t>
            </a:r>
            <a:r>
              <a:rPr lang="en-US" dirty="0" smtClean="0"/>
              <a:t>ability</a:t>
            </a:r>
            <a:r>
              <a:rPr lang="en-US" dirty="0"/>
              <a:t> </a:t>
            </a:r>
            <a:r>
              <a:rPr lang="en-US" dirty="0" smtClean="0"/>
              <a:t>overall accuracy, accuracy of ”Up” predictions, and accuracy of “Down” predictions</a:t>
            </a:r>
          </a:p>
          <a:p>
            <a:pPr lvl="1"/>
            <a:r>
              <a:rPr lang="en-US" dirty="0" smtClean="0"/>
              <a:t>In total, 4,812 models were fit and assessed for predictive ability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94111"/>
              </p:ext>
            </p:extLst>
          </p:nvPr>
        </p:nvGraphicFramePr>
        <p:xfrm>
          <a:off x="457200" y="1396999"/>
          <a:ext cx="7734820" cy="461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964"/>
                <a:gridCol w="1546964"/>
                <a:gridCol w="1546964"/>
                <a:gridCol w="1546964"/>
                <a:gridCol w="1546964"/>
              </a:tblGrid>
              <a:tr h="1054190">
                <a:tc>
                  <a:txBody>
                    <a:bodyPr/>
                    <a:lstStyle/>
                    <a:p>
                      <a:r>
                        <a:rPr lang="en-US" dirty="0" smtClean="0"/>
                        <a:t>Model (cut-off threshold)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 </a:t>
                      </a:r>
                      <a:r>
                        <a:rPr lang="en-US" baseline="0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868406">
                <a:tc>
                  <a:txBody>
                    <a:bodyPr/>
                    <a:lstStyle/>
                    <a:p>
                      <a:r>
                        <a:rPr lang="en-US" dirty="0" smtClean="0"/>
                        <a:t>LR (0.49)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Lag2, Lag3, Lag4, Lag5, Volume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0.6562</a:t>
                      </a:r>
                      <a:endParaRPr lang="en-US" dirty="0"/>
                    </a:p>
                  </a:txBody>
                  <a:tcPr/>
                </a:tc>
              </a:tr>
              <a:tr h="868406">
                <a:tc>
                  <a:txBody>
                    <a:bodyPr/>
                    <a:lstStyle/>
                    <a:p>
                      <a:r>
                        <a:rPr lang="en-US" dirty="0" smtClean="0"/>
                        <a:t>LDA (0.51)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Lag2, Lag3, Lag4, Lag5, Volume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0.6562</a:t>
                      </a:r>
                      <a:endParaRPr lang="en-US" dirty="0"/>
                    </a:p>
                  </a:txBody>
                  <a:tcPr/>
                </a:tc>
              </a:tr>
              <a:tr h="868406">
                <a:tc>
                  <a:txBody>
                    <a:bodyPr/>
                    <a:lstStyle/>
                    <a:p>
                      <a:r>
                        <a:rPr lang="en-US" dirty="0" smtClean="0"/>
                        <a:t>QDA (0.49)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Lag1, Volume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0.5424</a:t>
                      </a:r>
                      <a:endParaRPr lang="en-US" dirty="0"/>
                    </a:p>
                  </a:txBody>
                  <a:tcPr/>
                </a:tc>
              </a:tr>
              <a:tr h="868406">
                <a:tc>
                  <a:txBody>
                    <a:bodyPr/>
                    <a:lstStyle/>
                    <a:p>
                      <a:r>
                        <a:rPr lang="en-US" dirty="0" smtClean="0"/>
                        <a:t>KNN</a:t>
                      </a:r>
                      <a:r>
                        <a:rPr lang="en-US" baseline="0" dirty="0" smtClean="0"/>
                        <a:t>, K = 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Lag5, Volume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68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final </a:t>
            </a:r>
            <a:r>
              <a:rPr lang="en-US" dirty="0" smtClean="0"/>
              <a:t>model selected is the KNN model with K = 82, using only Lag5 and Volume as the predictors</a:t>
            </a:r>
          </a:p>
          <a:p>
            <a:r>
              <a:rPr lang="en-US" dirty="0" smtClean="0"/>
              <a:t>This model is not only accurate (61%), but also accurate at predicting when the market will go up (66%)</a:t>
            </a:r>
          </a:p>
          <a:p>
            <a:r>
              <a:rPr lang="en-US" dirty="0" smtClean="0"/>
              <a:t>This model indicates that recent stock market performance isn’t important relative to stock market performance from 5 days ago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518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1470</Words>
  <Application>Microsoft Macintosh PowerPoint</Application>
  <PresentationFormat>On-screen Show (4:3)</PresentationFormat>
  <Paragraphs>142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Office Theme</vt:lpstr>
      <vt:lpstr>Stock Market Analysis</vt:lpstr>
      <vt:lpstr>Project Purpose</vt:lpstr>
      <vt:lpstr>Analytic Approach</vt:lpstr>
      <vt:lpstr>Analytic Approach</vt:lpstr>
      <vt:lpstr>Analytic Approach</vt:lpstr>
      <vt:lpstr>Analytic Approach</vt:lpstr>
      <vt:lpstr>Results</vt:lpstr>
      <vt:lpstr>Results</vt:lpstr>
      <vt:lpstr>Results</vt:lpstr>
      <vt:lpstr>Results</vt:lpstr>
      <vt:lpstr>Error Analysis: Multicollinearity  Multicollinearity</vt:lpstr>
      <vt:lpstr>Error Analysis:  Polynomial Terms</vt:lpstr>
      <vt:lpstr>Error Analysis: Transformations</vt:lpstr>
      <vt:lpstr>Error Analysis: Diagnostic Plots</vt:lpstr>
      <vt:lpstr>Actionable Information or Insights</vt:lpstr>
      <vt:lpstr>Actionable Information or Insights</vt:lpstr>
      <vt:lpstr>Future Work</vt:lpstr>
      <vt:lpstr>Supplemental Information</vt:lpstr>
    </vt:vector>
  </TitlesOfParts>
  <Company>Carnegie Mellon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 Project Title</dc:title>
  <dc:creator>Ravi Starzl</dc:creator>
  <cp:lastModifiedBy>David Russo</cp:lastModifiedBy>
  <cp:revision>326</cp:revision>
  <dcterms:created xsi:type="dcterms:W3CDTF">2015-10-13T14:29:04Z</dcterms:created>
  <dcterms:modified xsi:type="dcterms:W3CDTF">2017-03-03T04:57:42Z</dcterms:modified>
</cp:coreProperties>
</file>